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4630400" cy="8229600"/>
  <p:notesSz cx="8229600" cy="14630400"/>
  <p:embeddedFontLst>
    <p:embeddedFont>
      <p:font typeface="Mukta Light" panose="020B0604020202020204" charset="0"/>
      <p:regular r:id="rId10"/>
    </p:embeddedFont>
    <p:embeddedFont>
      <p:font typeface="Prompt Medium" panose="00000600000000000000" pitchFamily="2" charset="-34"/>
      <p:regular r:id="rId1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0A23"/>
    <a:srgbClr val="00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39981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slide is a blank image card, so there is no specific content to cover.
However, this could be a good opportunity to transition to the next topic or section of the presentation.
I might suggest using this slide as a pause or break for the audience to reflect on the previous information.
You could also use this as a chance to engage the audience by posing a question or inviting discussion.
Ultimately, this slide provides flexibility to steer the presentation in the direction you feel is most appropriate.
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13" Type="http://schemas.openxmlformats.org/officeDocument/2006/relationships/image" Target="../media/image26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9.sv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svg"/><Relationship Id="rId4" Type="http://schemas.openxmlformats.org/officeDocument/2006/relationships/image" Target="../media/image17.svg"/><Relationship Id="rId9" Type="http://schemas.openxmlformats.org/officeDocument/2006/relationships/image" Target="../media/image22.png"/><Relationship Id="rId14" Type="http://schemas.openxmlformats.org/officeDocument/2006/relationships/image" Target="../media/image27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2994184"/>
            <a:ext cx="6311027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HR  Analytics Overview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864037" y="4050268"/>
            <a:ext cx="7415927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A comprehensive analysis of our 22,214-person workforce reveals opportunities for strategic growth and enhanced diversity across locations, departments, and demographics.</a:t>
            </a:r>
            <a:endParaRPr lang="en-US" sz="19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416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552" y="3458528"/>
            <a:ext cx="5038487" cy="6298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9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Top-Level Metrics</a:t>
            </a:r>
            <a:endParaRPr lang="en-US" sz="3950" dirty="0"/>
          </a:p>
        </p:txBody>
      </p:sp>
      <p:sp>
        <p:nvSpPr>
          <p:cNvPr id="4" name="Text 1"/>
          <p:cNvSpPr/>
          <p:nvPr/>
        </p:nvSpPr>
        <p:spPr>
          <a:xfrm>
            <a:off x="793552" y="4541758"/>
            <a:ext cx="3048238" cy="7481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22,214</a:t>
            </a:r>
            <a:endParaRPr lang="en-US" sz="5850" dirty="0"/>
          </a:p>
        </p:txBody>
      </p:sp>
      <p:sp>
        <p:nvSpPr>
          <p:cNvPr id="5" name="Text 2"/>
          <p:cNvSpPr/>
          <p:nvPr/>
        </p:nvSpPr>
        <p:spPr>
          <a:xfrm>
            <a:off x="1057989" y="5573316"/>
            <a:ext cx="2519243" cy="3149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19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Total Employees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793552" y="6024205"/>
            <a:ext cx="3048238" cy="362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Current workforce size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4125158" y="4541758"/>
            <a:ext cx="3048357" cy="7481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75%</a:t>
            </a:r>
            <a:endParaRPr lang="en-US" sz="5850" dirty="0"/>
          </a:p>
        </p:txBody>
      </p:sp>
      <p:sp>
        <p:nvSpPr>
          <p:cNvPr id="8" name="Text 5"/>
          <p:cNvSpPr/>
          <p:nvPr/>
        </p:nvSpPr>
        <p:spPr>
          <a:xfrm>
            <a:off x="4389715" y="5573316"/>
            <a:ext cx="2519243" cy="3149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19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At Headquarters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4125158" y="6024205"/>
            <a:ext cx="3048357" cy="362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Centralized operations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7456884" y="4541758"/>
            <a:ext cx="3048238" cy="7481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25%</a:t>
            </a:r>
            <a:endParaRPr lang="en-US" sz="5850" dirty="0"/>
          </a:p>
        </p:txBody>
      </p:sp>
      <p:sp>
        <p:nvSpPr>
          <p:cNvPr id="11" name="Text 8"/>
          <p:cNvSpPr/>
          <p:nvPr/>
        </p:nvSpPr>
        <p:spPr>
          <a:xfrm>
            <a:off x="7721322" y="5573316"/>
            <a:ext cx="2519243" cy="3149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19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Remote Workers</a:t>
            </a:r>
            <a:endParaRPr lang="en-US" sz="1950" dirty="0"/>
          </a:p>
        </p:txBody>
      </p:sp>
      <p:sp>
        <p:nvSpPr>
          <p:cNvPr id="12" name="Text 9"/>
          <p:cNvSpPr/>
          <p:nvPr/>
        </p:nvSpPr>
        <p:spPr>
          <a:xfrm>
            <a:off x="7456884" y="6024205"/>
            <a:ext cx="3048238" cy="362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Flexible work adoption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10788491" y="4541758"/>
            <a:ext cx="3048357" cy="7481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38</a:t>
            </a:r>
            <a:endParaRPr lang="en-US" sz="5850" dirty="0"/>
          </a:p>
        </p:txBody>
      </p:sp>
      <p:sp>
        <p:nvSpPr>
          <p:cNvPr id="14" name="Text 11"/>
          <p:cNvSpPr/>
          <p:nvPr/>
        </p:nvSpPr>
        <p:spPr>
          <a:xfrm>
            <a:off x="11053048" y="5573316"/>
            <a:ext cx="2519243" cy="3149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19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Average Age</a:t>
            </a:r>
            <a:endParaRPr lang="en-US" sz="1950" dirty="0"/>
          </a:p>
        </p:txBody>
      </p:sp>
      <p:sp>
        <p:nvSpPr>
          <p:cNvPr id="15" name="Text 12"/>
          <p:cNvSpPr/>
          <p:nvPr/>
        </p:nvSpPr>
        <p:spPr>
          <a:xfrm>
            <a:off x="10788491" y="6024205"/>
            <a:ext cx="3048357" cy="362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Years of employee age</a:t>
            </a:r>
            <a:endParaRPr lang="en-US" sz="1750" dirty="0"/>
          </a:p>
        </p:txBody>
      </p:sp>
      <p:sp>
        <p:nvSpPr>
          <p:cNvPr id="16" name="Shape 13"/>
          <p:cNvSpPr/>
          <p:nvPr/>
        </p:nvSpPr>
        <p:spPr>
          <a:xfrm>
            <a:off x="793552" y="6641902"/>
            <a:ext cx="13043297" cy="963335"/>
          </a:xfrm>
          <a:prstGeom prst="roundRect">
            <a:avLst>
              <a:gd name="adj" fmla="val 9885"/>
            </a:avLst>
          </a:prstGeom>
          <a:solidFill>
            <a:srgbClr val="321A2C"/>
          </a:solidFill>
          <a:ln/>
        </p:spPr>
      </p:sp>
      <p:pic>
        <p:nvPicPr>
          <p:cNvPr id="1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247" y="6970752"/>
            <a:ext cx="283369" cy="226695"/>
          </a:xfrm>
          <a:prstGeom prst="rect">
            <a:avLst/>
          </a:prstGeom>
        </p:spPr>
      </p:pic>
      <p:sp>
        <p:nvSpPr>
          <p:cNvPr id="18" name="Text 14"/>
          <p:cNvSpPr/>
          <p:nvPr/>
        </p:nvSpPr>
        <p:spPr>
          <a:xfrm>
            <a:off x="1530310" y="6925270"/>
            <a:ext cx="12079843" cy="362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FFFFFF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Recommendation:</a:t>
            </a:r>
            <a:r>
              <a:rPr lang="en-US" sz="1750" dirty="0">
                <a:solidFill>
                  <a:srgbClr val="FFFFFF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Introduce flexible work policies to attract younger talent while retaining experienced staff.</a:t>
            </a:r>
            <a:endParaRPr lang="en-US" sz="1750" dirty="0"/>
          </a:p>
        </p:txBody>
      </p:sp>
      <p:sp>
        <p:nvSpPr>
          <p:cNvPr id="21" name="Flowchart: Terminator 20">
            <a:extLst>
              <a:ext uri="{FF2B5EF4-FFF2-40B4-BE49-F238E27FC236}">
                <a16:creationId xmlns:a16="http://schemas.microsoft.com/office/drawing/2014/main" id="{198DF879-9D3C-6A6C-FF97-03BA99F1B4F4}"/>
              </a:ext>
            </a:extLst>
          </p:cNvPr>
          <p:cNvSpPr/>
          <p:nvPr/>
        </p:nvSpPr>
        <p:spPr>
          <a:xfrm>
            <a:off x="12823902" y="7738824"/>
            <a:ext cx="1717288" cy="362664"/>
          </a:xfrm>
          <a:prstGeom prst="flowChartTerminator">
            <a:avLst/>
          </a:prstGeom>
          <a:solidFill>
            <a:srgbClr val="0A0A23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46773" y="665321"/>
            <a:ext cx="6845379" cy="6721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42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Demographics &amp; Diversity</a:t>
            </a:r>
            <a:endParaRPr lang="en-US" sz="4200" dirty="0"/>
          </a:p>
        </p:txBody>
      </p:sp>
      <p:sp>
        <p:nvSpPr>
          <p:cNvPr id="3" name="Text 1"/>
          <p:cNvSpPr/>
          <p:nvPr/>
        </p:nvSpPr>
        <p:spPr>
          <a:xfrm>
            <a:off x="846773" y="1942267"/>
            <a:ext cx="3226118" cy="4032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5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Gender Distribution</a:t>
            </a:r>
            <a:endParaRPr lang="en-US" sz="25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773" y="2617708"/>
            <a:ext cx="6173272" cy="294263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1791057" y="5590818"/>
            <a:ext cx="241935" cy="241935"/>
          </a:xfrm>
          <a:prstGeom prst="roundRect">
            <a:avLst>
              <a:gd name="adj" fmla="val 7559"/>
            </a:avLst>
          </a:prstGeom>
          <a:solidFill>
            <a:srgbClr val="3C2035"/>
          </a:solidFill>
          <a:ln/>
        </p:spPr>
      </p:sp>
      <p:sp>
        <p:nvSpPr>
          <p:cNvPr id="6" name="Text 3"/>
          <p:cNvSpPr/>
          <p:nvPr/>
        </p:nvSpPr>
        <p:spPr>
          <a:xfrm>
            <a:off x="2093952" y="5590818"/>
            <a:ext cx="708898" cy="2419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Female</a:t>
            </a:r>
            <a:endParaRPr lang="en-US" sz="1900" dirty="0"/>
          </a:p>
        </p:txBody>
      </p:sp>
      <p:sp>
        <p:nvSpPr>
          <p:cNvPr id="7" name="Shape 4"/>
          <p:cNvSpPr/>
          <p:nvPr/>
        </p:nvSpPr>
        <p:spPr>
          <a:xfrm>
            <a:off x="3542467" y="5590818"/>
            <a:ext cx="241935" cy="241935"/>
          </a:xfrm>
          <a:prstGeom prst="roundRect">
            <a:avLst>
              <a:gd name="adj" fmla="val 7559"/>
            </a:avLst>
          </a:prstGeom>
          <a:solidFill>
            <a:srgbClr val="924D80"/>
          </a:solidFill>
          <a:ln/>
        </p:spPr>
      </p:sp>
      <p:sp>
        <p:nvSpPr>
          <p:cNvPr id="8" name="Text 5"/>
          <p:cNvSpPr/>
          <p:nvPr/>
        </p:nvSpPr>
        <p:spPr>
          <a:xfrm>
            <a:off x="3845362" y="5590818"/>
            <a:ext cx="478869" cy="2419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Male</a:t>
            </a:r>
            <a:endParaRPr lang="en-US" sz="1900" dirty="0"/>
          </a:p>
        </p:txBody>
      </p:sp>
      <p:sp>
        <p:nvSpPr>
          <p:cNvPr id="9" name="Shape 6"/>
          <p:cNvSpPr/>
          <p:nvPr/>
        </p:nvSpPr>
        <p:spPr>
          <a:xfrm>
            <a:off x="5063847" y="5590818"/>
            <a:ext cx="241935" cy="241935"/>
          </a:xfrm>
          <a:prstGeom prst="roundRect">
            <a:avLst>
              <a:gd name="adj" fmla="val 7559"/>
            </a:avLst>
          </a:prstGeom>
          <a:solidFill>
            <a:srgbClr val="C998BD"/>
          </a:solidFill>
          <a:ln/>
        </p:spPr>
      </p:sp>
      <p:sp>
        <p:nvSpPr>
          <p:cNvPr id="10" name="Text 7"/>
          <p:cNvSpPr/>
          <p:nvPr/>
        </p:nvSpPr>
        <p:spPr>
          <a:xfrm>
            <a:off x="5366742" y="5590818"/>
            <a:ext cx="1653183" cy="4838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Non-Conforming</a:t>
            </a:r>
            <a:endParaRPr lang="en-US" sz="1900" dirty="0"/>
          </a:p>
        </p:txBody>
      </p:sp>
      <p:sp>
        <p:nvSpPr>
          <p:cNvPr id="11" name="Text 8"/>
          <p:cNvSpPr/>
          <p:nvPr/>
        </p:nvSpPr>
        <p:spPr>
          <a:xfrm>
            <a:off x="7617976" y="1942267"/>
            <a:ext cx="3226118" cy="4032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5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Race Distribution</a:t>
            </a:r>
            <a:endParaRPr lang="en-US" sz="2500" dirty="0"/>
          </a:p>
        </p:txBody>
      </p:sp>
      <p:sp>
        <p:nvSpPr>
          <p:cNvPr id="12" name="Text 9"/>
          <p:cNvSpPr/>
          <p:nvPr/>
        </p:nvSpPr>
        <p:spPr>
          <a:xfrm>
            <a:off x="7617976" y="2587466"/>
            <a:ext cx="6173272" cy="3870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White: 6328 employees</a:t>
            </a:r>
            <a:endParaRPr lang="en-US" sz="1900" dirty="0"/>
          </a:p>
        </p:txBody>
      </p:sp>
      <p:sp>
        <p:nvSpPr>
          <p:cNvPr id="13" name="Text 10"/>
          <p:cNvSpPr/>
          <p:nvPr/>
        </p:nvSpPr>
        <p:spPr>
          <a:xfrm>
            <a:off x="7617976" y="3059192"/>
            <a:ext cx="6173272" cy="3870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Two or More: 3,648</a:t>
            </a:r>
            <a:endParaRPr lang="en-US" sz="1900" dirty="0"/>
          </a:p>
        </p:txBody>
      </p:sp>
      <p:sp>
        <p:nvSpPr>
          <p:cNvPr id="14" name="Text 11"/>
          <p:cNvSpPr/>
          <p:nvPr/>
        </p:nvSpPr>
        <p:spPr>
          <a:xfrm>
            <a:off x="7617976" y="3530918"/>
            <a:ext cx="6173272" cy="3870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Black/African American: 3,619</a:t>
            </a:r>
            <a:endParaRPr lang="en-US" sz="1900" dirty="0"/>
          </a:p>
        </p:txBody>
      </p:sp>
      <p:sp>
        <p:nvSpPr>
          <p:cNvPr id="15" name="Text 12"/>
          <p:cNvSpPr/>
          <p:nvPr/>
        </p:nvSpPr>
        <p:spPr>
          <a:xfrm>
            <a:off x="7617976" y="4002643"/>
            <a:ext cx="6173272" cy="3870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Asian: 3,562</a:t>
            </a:r>
            <a:endParaRPr lang="en-US" sz="1900" dirty="0"/>
          </a:p>
        </p:txBody>
      </p:sp>
      <p:sp>
        <p:nvSpPr>
          <p:cNvPr id="16" name="Text 13"/>
          <p:cNvSpPr/>
          <p:nvPr/>
        </p:nvSpPr>
        <p:spPr>
          <a:xfrm>
            <a:off x="7617976" y="4474369"/>
            <a:ext cx="6173272" cy="3870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Hispanic/Latino: 2501</a:t>
            </a:r>
            <a:endParaRPr lang="en-US" sz="1900" dirty="0"/>
          </a:p>
        </p:txBody>
      </p:sp>
      <p:sp>
        <p:nvSpPr>
          <p:cNvPr id="17" name="Text 14"/>
          <p:cNvSpPr/>
          <p:nvPr/>
        </p:nvSpPr>
        <p:spPr>
          <a:xfrm>
            <a:off x="7617976" y="4946094"/>
            <a:ext cx="6173272" cy="3870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Others represented</a:t>
            </a:r>
            <a:endParaRPr lang="en-US" sz="1900" dirty="0"/>
          </a:p>
        </p:txBody>
      </p:sp>
      <p:sp>
        <p:nvSpPr>
          <p:cNvPr id="18" name="Shape 15"/>
          <p:cNvSpPr/>
          <p:nvPr/>
        </p:nvSpPr>
        <p:spPr>
          <a:xfrm>
            <a:off x="846773" y="6619042"/>
            <a:ext cx="12936855" cy="1028105"/>
          </a:xfrm>
          <a:prstGeom prst="roundRect">
            <a:avLst>
              <a:gd name="adj" fmla="val 9884"/>
            </a:avLst>
          </a:prstGeom>
          <a:solidFill>
            <a:srgbClr val="321A2C"/>
          </a:solidFill>
          <a:ln/>
        </p:spPr>
      </p:sp>
      <p:pic>
        <p:nvPicPr>
          <p:cNvPr id="1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8708" y="6968847"/>
            <a:ext cx="302419" cy="241935"/>
          </a:xfrm>
          <a:prstGeom prst="rect">
            <a:avLst/>
          </a:prstGeom>
        </p:spPr>
      </p:pic>
      <p:sp>
        <p:nvSpPr>
          <p:cNvPr id="20" name="Text 16"/>
          <p:cNvSpPr/>
          <p:nvPr/>
        </p:nvSpPr>
        <p:spPr>
          <a:xfrm>
            <a:off x="1633061" y="6921460"/>
            <a:ext cx="11908631" cy="3870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900" b="1" dirty="0">
                <a:solidFill>
                  <a:srgbClr val="FFFFFF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Recommendation:</a:t>
            </a:r>
            <a:r>
              <a:rPr lang="en-US" sz="1900" dirty="0">
                <a:solidFill>
                  <a:srgbClr val="FFFFFF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Monitor pay equity and promotion rates across gender and race to ensure fairness.</a:t>
            </a:r>
            <a:endParaRPr lang="en-US" sz="19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6BCCA32-D864-B43F-EAE3-ACEF3DFF8F07}"/>
              </a:ext>
            </a:extLst>
          </p:cNvPr>
          <p:cNvSpPr/>
          <p:nvPr/>
        </p:nvSpPr>
        <p:spPr>
          <a:xfrm>
            <a:off x="12823902" y="7719774"/>
            <a:ext cx="1683835" cy="387072"/>
          </a:xfrm>
          <a:prstGeom prst="rect">
            <a:avLst/>
          </a:prstGeom>
          <a:solidFill>
            <a:srgbClr val="0A0A23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174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60070" y="440055"/>
            <a:ext cx="5168622" cy="4444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00"/>
              </a:lnSpc>
              <a:buNone/>
            </a:pPr>
            <a:r>
              <a:rPr lang="en-US" sz="28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Department &amp; Job Title Focus</a:t>
            </a:r>
            <a:endParaRPr lang="en-US" sz="2800" dirty="0"/>
          </a:p>
        </p:txBody>
      </p:sp>
      <p:sp>
        <p:nvSpPr>
          <p:cNvPr id="4" name="Shape 1"/>
          <p:cNvSpPr/>
          <p:nvPr/>
        </p:nvSpPr>
        <p:spPr>
          <a:xfrm>
            <a:off x="560070" y="1124545"/>
            <a:ext cx="3931920" cy="1421368"/>
          </a:xfrm>
          <a:prstGeom prst="roundRect">
            <a:avLst>
              <a:gd name="adj" fmla="val 4728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727710" y="1292185"/>
            <a:ext cx="1777960" cy="2221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Engineering Leads</a:t>
            </a:r>
            <a:endParaRPr lang="en-US" sz="1400" dirty="0"/>
          </a:p>
        </p:txBody>
      </p:sp>
      <p:sp>
        <p:nvSpPr>
          <p:cNvPr id="6" name="Text 3"/>
          <p:cNvSpPr/>
          <p:nvPr/>
        </p:nvSpPr>
        <p:spPr>
          <a:xfrm>
            <a:off x="727710" y="1610320"/>
            <a:ext cx="3596640" cy="5119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~5,000 employees in Engineering, our largest department</a:t>
            </a:r>
            <a:endParaRPr lang="en-US" sz="1250" dirty="0"/>
          </a:p>
        </p:txBody>
      </p:sp>
      <p:sp>
        <p:nvSpPr>
          <p:cNvPr id="7" name="Shape 4"/>
          <p:cNvSpPr/>
          <p:nvPr/>
        </p:nvSpPr>
        <p:spPr>
          <a:xfrm>
            <a:off x="4652010" y="1124545"/>
            <a:ext cx="3931920" cy="1421368"/>
          </a:xfrm>
          <a:prstGeom prst="roundRect">
            <a:avLst>
              <a:gd name="adj" fmla="val 4728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819650" y="1292185"/>
            <a:ext cx="1825823" cy="2221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12 Core Departments</a:t>
            </a:r>
            <a:endParaRPr lang="en-US" sz="1400" dirty="0"/>
          </a:p>
        </p:txBody>
      </p:sp>
      <p:sp>
        <p:nvSpPr>
          <p:cNvPr id="9" name="Text 6"/>
          <p:cNvSpPr/>
          <p:nvPr/>
        </p:nvSpPr>
        <p:spPr>
          <a:xfrm>
            <a:off x="4819650" y="1610320"/>
            <a:ext cx="3596640" cy="7679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Accounting, Sales, HR, Training, Business Development, Services, R&amp;D, Support, Product Management, Marketing, Legal, Auditing</a:t>
            </a:r>
            <a:endParaRPr lang="en-US" sz="1250" dirty="0"/>
          </a:p>
        </p:txBody>
      </p:sp>
      <p:sp>
        <p:nvSpPr>
          <p:cNvPr id="10" name="Shape 7"/>
          <p:cNvSpPr/>
          <p:nvPr/>
        </p:nvSpPr>
        <p:spPr>
          <a:xfrm>
            <a:off x="560070" y="2705933"/>
            <a:ext cx="8023860" cy="909399"/>
          </a:xfrm>
          <a:prstGeom prst="roundRect">
            <a:avLst>
              <a:gd name="adj" fmla="val 7390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727710" y="2873573"/>
            <a:ext cx="1777960" cy="2221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Top Roles</a:t>
            </a:r>
            <a:endParaRPr lang="en-US" sz="1400" dirty="0"/>
          </a:p>
        </p:txBody>
      </p:sp>
      <p:sp>
        <p:nvSpPr>
          <p:cNvPr id="12" name="Text 9"/>
          <p:cNvSpPr/>
          <p:nvPr/>
        </p:nvSpPr>
        <p:spPr>
          <a:xfrm>
            <a:off x="727710" y="3191708"/>
            <a:ext cx="7688580" cy="2559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Research Assistant (highest), Business Analyst, Software Engineer, Systems Administrator, Staff Accountant</a:t>
            </a:r>
            <a:endParaRPr lang="en-US" sz="1250" dirty="0"/>
          </a:p>
        </p:txBody>
      </p:sp>
      <p:pic>
        <p:nvPicPr>
          <p:cNvPr id="1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070" y="3795355"/>
            <a:ext cx="800100" cy="960120"/>
          </a:xfrm>
          <a:prstGeom prst="rect">
            <a:avLst/>
          </a:prstGeom>
        </p:spPr>
      </p:pic>
      <p:sp>
        <p:nvSpPr>
          <p:cNvPr id="14" name="Text 10"/>
          <p:cNvSpPr/>
          <p:nvPr/>
        </p:nvSpPr>
        <p:spPr>
          <a:xfrm>
            <a:off x="1520190" y="3955375"/>
            <a:ext cx="1777960" cy="2221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Entry-Level</a:t>
            </a:r>
            <a:endParaRPr lang="en-US" sz="1400" dirty="0"/>
          </a:p>
        </p:txBody>
      </p:sp>
      <p:sp>
        <p:nvSpPr>
          <p:cNvPr id="15" name="Text 11"/>
          <p:cNvSpPr/>
          <p:nvPr/>
        </p:nvSpPr>
        <p:spPr>
          <a:xfrm>
            <a:off x="1520190" y="4273510"/>
            <a:ext cx="7063740" cy="2559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Research Assistants</a:t>
            </a:r>
            <a:endParaRPr lang="en-US" sz="1250" dirty="0"/>
          </a:p>
        </p:txBody>
      </p:sp>
      <p:pic>
        <p:nvPicPr>
          <p:cNvPr id="1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0070" y="4755475"/>
            <a:ext cx="800100" cy="960120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1520190" y="4915495"/>
            <a:ext cx="1777960" cy="2221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Mid-Tier</a:t>
            </a:r>
            <a:endParaRPr lang="en-US" sz="1400" dirty="0"/>
          </a:p>
        </p:txBody>
      </p:sp>
      <p:sp>
        <p:nvSpPr>
          <p:cNvPr id="18" name="Text 13"/>
          <p:cNvSpPr/>
          <p:nvPr/>
        </p:nvSpPr>
        <p:spPr>
          <a:xfrm>
            <a:off x="1520190" y="5233630"/>
            <a:ext cx="7063740" cy="2559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Analysts</a:t>
            </a:r>
            <a:endParaRPr lang="en-US" sz="1250" dirty="0"/>
          </a:p>
        </p:txBody>
      </p:sp>
      <p:pic>
        <p:nvPicPr>
          <p:cNvPr id="1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0070" y="5715595"/>
            <a:ext cx="800100" cy="960120"/>
          </a:xfrm>
          <a:prstGeom prst="rect">
            <a:avLst/>
          </a:prstGeom>
        </p:spPr>
      </p:pic>
      <p:sp>
        <p:nvSpPr>
          <p:cNvPr id="20" name="Text 14"/>
          <p:cNvSpPr/>
          <p:nvPr/>
        </p:nvSpPr>
        <p:spPr>
          <a:xfrm>
            <a:off x="1520190" y="5875615"/>
            <a:ext cx="1777960" cy="2221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Senior</a:t>
            </a:r>
            <a:endParaRPr lang="en-US" sz="1400" dirty="0"/>
          </a:p>
        </p:txBody>
      </p:sp>
      <p:sp>
        <p:nvSpPr>
          <p:cNvPr id="21" name="Text 15"/>
          <p:cNvSpPr/>
          <p:nvPr/>
        </p:nvSpPr>
        <p:spPr>
          <a:xfrm>
            <a:off x="1520190" y="6193750"/>
            <a:ext cx="7063740" cy="2559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Engineers</a:t>
            </a:r>
            <a:endParaRPr lang="en-US" sz="1250" dirty="0"/>
          </a:p>
        </p:txBody>
      </p:sp>
      <p:sp>
        <p:nvSpPr>
          <p:cNvPr id="22" name="Shape 16"/>
          <p:cNvSpPr/>
          <p:nvPr/>
        </p:nvSpPr>
        <p:spPr>
          <a:xfrm>
            <a:off x="560070" y="6855738"/>
            <a:ext cx="8023860" cy="935950"/>
          </a:xfrm>
          <a:prstGeom prst="roundRect">
            <a:avLst>
              <a:gd name="adj" fmla="val 7181"/>
            </a:avLst>
          </a:prstGeom>
          <a:solidFill>
            <a:srgbClr val="321A2C"/>
          </a:solidFill>
          <a:ln/>
        </p:spPr>
      </p:sp>
      <p:pic>
        <p:nvPicPr>
          <p:cNvPr id="2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0090" y="7091005"/>
            <a:ext cx="200025" cy="160020"/>
          </a:xfrm>
          <a:prstGeom prst="rect">
            <a:avLst/>
          </a:prstGeom>
        </p:spPr>
      </p:pic>
      <p:sp>
        <p:nvSpPr>
          <p:cNvPr id="24" name="Text 17"/>
          <p:cNvSpPr/>
          <p:nvPr/>
        </p:nvSpPr>
        <p:spPr>
          <a:xfrm>
            <a:off x="1080135" y="7055763"/>
            <a:ext cx="7343775" cy="5119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b="1" dirty="0">
                <a:solidFill>
                  <a:srgbClr val="FFFFFF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Recommendations:</a:t>
            </a:r>
            <a:r>
              <a:rPr lang="en-US" sz="1250" dirty="0">
                <a:solidFill>
                  <a:srgbClr val="FFFFFF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Create career progression pathways for entry-level roles. Balance workforce by strengthening customer-facing roles (Sales, Support) to match product growth.</a:t>
            </a:r>
            <a:endParaRPr lang="en-US" sz="12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8546" y="588169"/>
            <a:ext cx="8328541" cy="5941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50"/>
              </a:lnSpc>
              <a:buNone/>
            </a:pPr>
            <a:r>
              <a:rPr lang="en-US" sz="37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Geographic Spread &amp; Hiring Trends</a:t>
            </a:r>
            <a:endParaRPr lang="en-US" sz="3700" dirty="0"/>
          </a:p>
        </p:txBody>
      </p:sp>
      <p:sp>
        <p:nvSpPr>
          <p:cNvPr id="3" name="Text 1"/>
          <p:cNvSpPr/>
          <p:nvPr/>
        </p:nvSpPr>
        <p:spPr>
          <a:xfrm>
            <a:off x="748546" y="1716881"/>
            <a:ext cx="2893695" cy="3563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Location Distribution</a:t>
            </a:r>
            <a:endParaRPr lang="en-US" sz="22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546" y="2313861"/>
            <a:ext cx="6988493" cy="3913465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266390" y="1716881"/>
            <a:ext cx="2851904" cy="3563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Hiring Patterns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8266390" y="2287072"/>
            <a:ext cx="5622965" cy="1026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Hiring rate from 2000–2020 shows variable recruitment intensity with peaks and troughs aligned to business growth and economic conditions.</a:t>
            </a:r>
            <a:endParaRPr lang="en-US" sz="1650" dirty="0"/>
          </a:p>
        </p:txBody>
      </p:sp>
      <p:sp>
        <p:nvSpPr>
          <p:cNvPr id="7" name="Text 4"/>
          <p:cNvSpPr/>
          <p:nvPr/>
        </p:nvSpPr>
        <p:spPr>
          <a:xfrm>
            <a:off x="8266390" y="3505676"/>
            <a:ext cx="5622965" cy="6841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Key Insight:</a:t>
            </a:r>
            <a:r>
              <a:rPr lang="en-US" sz="16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Ohio dominates with 18,000 employees, creating significant location risk.</a:t>
            </a:r>
            <a:endParaRPr lang="en-US" sz="1650" dirty="0"/>
          </a:p>
        </p:txBody>
      </p:sp>
      <p:sp>
        <p:nvSpPr>
          <p:cNvPr id="8" name="Shape 5"/>
          <p:cNvSpPr/>
          <p:nvPr/>
        </p:nvSpPr>
        <p:spPr>
          <a:xfrm>
            <a:off x="748546" y="6708577"/>
            <a:ext cx="13133308" cy="1250752"/>
          </a:xfrm>
          <a:prstGeom prst="roundRect">
            <a:avLst>
              <a:gd name="adj" fmla="val 7183"/>
            </a:avLst>
          </a:prstGeom>
          <a:solidFill>
            <a:srgbClr val="321A2C"/>
          </a:solidFill>
          <a:ln/>
        </p:spPr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382" y="7017306"/>
            <a:ext cx="267295" cy="213836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1443514" y="6975872"/>
            <a:ext cx="12224504" cy="6841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FFFFFF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Recommendations:</a:t>
            </a:r>
            <a:r>
              <a:rPr lang="en-US" sz="1650" dirty="0">
                <a:solidFill>
                  <a:srgbClr val="FFFFFF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Reduce location risk by expanding hiring in secondary hubs and remote roles. Conduct workforce forecasting to align hiring with market demand. Track attrition alongside hiring to measure net growth.</a:t>
            </a:r>
            <a:endParaRPr lang="en-US" sz="1650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1615BA39-C66F-E837-B406-47EAE9DAC0D9}"/>
              </a:ext>
            </a:extLst>
          </p:cNvPr>
          <p:cNvSpPr/>
          <p:nvPr/>
        </p:nvSpPr>
        <p:spPr>
          <a:xfrm>
            <a:off x="12868507" y="7948615"/>
            <a:ext cx="1616927" cy="169474"/>
          </a:xfrm>
          <a:prstGeom prst="roundRect">
            <a:avLst/>
          </a:prstGeom>
          <a:solidFill>
            <a:srgbClr val="0A0A23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D1EC9AF-32F4-7BAF-EA3C-0085C729F116}"/>
              </a:ext>
            </a:extLst>
          </p:cNvPr>
          <p:cNvSpPr/>
          <p:nvPr/>
        </p:nvSpPr>
        <p:spPr>
          <a:xfrm>
            <a:off x="13889355" y="7660005"/>
            <a:ext cx="687468" cy="318693"/>
          </a:xfrm>
          <a:prstGeom prst="roundRect">
            <a:avLst/>
          </a:prstGeom>
          <a:solidFill>
            <a:srgbClr val="0A0A23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7107" y="524113"/>
            <a:ext cx="8145304" cy="529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Key Observations &amp; Strategic Priorities</a:t>
            </a:r>
            <a:endParaRPr lang="en-US" sz="3300" dirty="0"/>
          </a:p>
        </p:txBody>
      </p:sp>
      <p:sp>
        <p:nvSpPr>
          <p:cNvPr id="3" name="Shape 1"/>
          <p:cNvSpPr/>
          <p:nvPr/>
        </p:nvSpPr>
        <p:spPr>
          <a:xfrm>
            <a:off x="667107" y="1720453"/>
            <a:ext cx="6552843" cy="1678662"/>
          </a:xfrm>
          <a:prstGeom prst="roundRect">
            <a:avLst>
              <a:gd name="adj" fmla="val 6537"/>
            </a:avLst>
          </a:prstGeom>
          <a:solidFill>
            <a:srgbClr val="0B0C23">
              <a:alpha val="95000"/>
            </a:srgbClr>
          </a:solidFill>
          <a:ln/>
        </p:spPr>
      </p:sp>
      <p:sp>
        <p:nvSpPr>
          <p:cNvPr id="4" name="Shape 2"/>
          <p:cNvSpPr/>
          <p:nvPr/>
        </p:nvSpPr>
        <p:spPr>
          <a:xfrm>
            <a:off x="667107" y="1697593"/>
            <a:ext cx="6552843" cy="91440"/>
          </a:xfrm>
          <a:prstGeom prst="roundRect">
            <a:avLst>
              <a:gd name="adj" fmla="val 87548"/>
            </a:avLst>
          </a:prstGeom>
          <a:solidFill>
            <a:srgbClr val="A95B95"/>
          </a:solidFill>
          <a:ln/>
        </p:spPr>
      </p:sp>
      <p:sp>
        <p:nvSpPr>
          <p:cNvPr id="5" name="Shape 3"/>
          <p:cNvSpPr/>
          <p:nvPr/>
        </p:nvSpPr>
        <p:spPr>
          <a:xfrm>
            <a:off x="3657600" y="1434584"/>
            <a:ext cx="571738" cy="571738"/>
          </a:xfrm>
          <a:prstGeom prst="roundRect">
            <a:avLst>
              <a:gd name="adj" fmla="val 159933"/>
            </a:avLst>
          </a:prstGeom>
          <a:solidFill>
            <a:srgbClr val="A95B95"/>
          </a:solidFill>
          <a:ln/>
        </p:spPr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29050" y="1606034"/>
            <a:ext cx="228719" cy="228719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880467" y="2196941"/>
            <a:ext cx="2734508" cy="2646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Geographic Concentration</a:t>
            </a:r>
            <a:endParaRPr lang="en-US" sz="1650" dirty="0"/>
          </a:p>
        </p:txBody>
      </p:sp>
      <p:sp>
        <p:nvSpPr>
          <p:cNvPr id="8" name="Text 5"/>
          <p:cNvSpPr/>
          <p:nvPr/>
        </p:nvSpPr>
        <p:spPr>
          <a:xfrm>
            <a:off x="880467" y="2575917"/>
            <a:ext cx="6126123" cy="609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Highly centralized in Ohio, indicating operational dependency on one region—diversification needed.</a:t>
            </a:r>
            <a:endParaRPr lang="en-US" sz="1500" dirty="0"/>
          </a:p>
        </p:txBody>
      </p:sp>
      <p:sp>
        <p:nvSpPr>
          <p:cNvPr id="9" name="Shape 6"/>
          <p:cNvSpPr/>
          <p:nvPr/>
        </p:nvSpPr>
        <p:spPr>
          <a:xfrm>
            <a:off x="7410450" y="1720453"/>
            <a:ext cx="6552843" cy="1678662"/>
          </a:xfrm>
          <a:prstGeom prst="roundRect">
            <a:avLst>
              <a:gd name="adj" fmla="val 6537"/>
            </a:avLst>
          </a:prstGeom>
          <a:solidFill>
            <a:srgbClr val="0B0C23">
              <a:alpha val="95000"/>
            </a:srgbClr>
          </a:solidFill>
          <a:ln/>
        </p:spPr>
      </p:sp>
      <p:sp>
        <p:nvSpPr>
          <p:cNvPr id="10" name="Shape 7"/>
          <p:cNvSpPr/>
          <p:nvPr/>
        </p:nvSpPr>
        <p:spPr>
          <a:xfrm>
            <a:off x="7410450" y="1697593"/>
            <a:ext cx="6552843" cy="91440"/>
          </a:xfrm>
          <a:prstGeom prst="roundRect">
            <a:avLst>
              <a:gd name="adj" fmla="val 87548"/>
            </a:avLst>
          </a:prstGeom>
          <a:solidFill>
            <a:srgbClr val="A95B95"/>
          </a:solidFill>
          <a:ln/>
        </p:spPr>
      </p:sp>
      <p:sp>
        <p:nvSpPr>
          <p:cNvPr id="11" name="Shape 8"/>
          <p:cNvSpPr/>
          <p:nvPr/>
        </p:nvSpPr>
        <p:spPr>
          <a:xfrm>
            <a:off x="10400943" y="1434584"/>
            <a:ext cx="571738" cy="571738"/>
          </a:xfrm>
          <a:prstGeom prst="roundRect">
            <a:avLst>
              <a:gd name="adj" fmla="val 159933"/>
            </a:avLst>
          </a:prstGeom>
          <a:solidFill>
            <a:srgbClr val="A95B95"/>
          </a:solidFill>
          <a:ln/>
        </p:spPr>
      </p:sp>
      <p:pic>
        <p:nvPicPr>
          <p:cNvPr id="12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572393" y="1606034"/>
            <a:ext cx="228719" cy="228719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7623810" y="2196941"/>
            <a:ext cx="2117765" cy="2646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Tech-Driven Model</a:t>
            </a:r>
            <a:endParaRPr lang="en-US" sz="1650" dirty="0"/>
          </a:p>
        </p:txBody>
      </p:sp>
      <p:sp>
        <p:nvSpPr>
          <p:cNvPr id="14" name="Text 10"/>
          <p:cNvSpPr/>
          <p:nvPr/>
        </p:nvSpPr>
        <p:spPr>
          <a:xfrm>
            <a:off x="7623810" y="2575917"/>
            <a:ext cx="6126123" cy="609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Engineering-heavy workforce suggests a product or tech-driven business model with strong technical capabilities.</a:t>
            </a:r>
            <a:endParaRPr lang="en-US" sz="1500" dirty="0"/>
          </a:p>
        </p:txBody>
      </p:sp>
      <p:sp>
        <p:nvSpPr>
          <p:cNvPr id="15" name="Shape 11"/>
          <p:cNvSpPr/>
          <p:nvPr/>
        </p:nvSpPr>
        <p:spPr>
          <a:xfrm>
            <a:off x="667107" y="3875484"/>
            <a:ext cx="6552843" cy="1678662"/>
          </a:xfrm>
          <a:prstGeom prst="roundRect">
            <a:avLst>
              <a:gd name="adj" fmla="val 6537"/>
            </a:avLst>
          </a:prstGeom>
          <a:solidFill>
            <a:srgbClr val="0B0C23">
              <a:alpha val="95000"/>
            </a:srgbClr>
          </a:solidFill>
          <a:ln/>
        </p:spPr>
      </p:sp>
      <p:sp>
        <p:nvSpPr>
          <p:cNvPr id="16" name="Shape 12"/>
          <p:cNvSpPr/>
          <p:nvPr/>
        </p:nvSpPr>
        <p:spPr>
          <a:xfrm>
            <a:off x="667107" y="3852624"/>
            <a:ext cx="6552843" cy="91440"/>
          </a:xfrm>
          <a:prstGeom prst="roundRect">
            <a:avLst>
              <a:gd name="adj" fmla="val 87548"/>
            </a:avLst>
          </a:prstGeom>
          <a:solidFill>
            <a:srgbClr val="A95B95"/>
          </a:solidFill>
          <a:ln/>
        </p:spPr>
      </p:sp>
      <p:sp>
        <p:nvSpPr>
          <p:cNvPr id="17" name="Shape 13"/>
          <p:cNvSpPr/>
          <p:nvPr/>
        </p:nvSpPr>
        <p:spPr>
          <a:xfrm>
            <a:off x="3657600" y="3589615"/>
            <a:ext cx="571738" cy="571738"/>
          </a:xfrm>
          <a:prstGeom prst="roundRect">
            <a:avLst>
              <a:gd name="adj" fmla="val 159933"/>
            </a:avLst>
          </a:prstGeom>
          <a:solidFill>
            <a:srgbClr val="A95B95"/>
          </a:solidFill>
          <a:ln/>
        </p:spPr>
      </p:sp>
      <p:pic>
        <p:nvPicPr>
          <p:cNvPr id="18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829050" y="3761065"/>
            <a:ext cx="228719" cy="228719"/>
          </a:xfrm>
          <a:prstGeom prst="rect">
            <a:avLst/>
          </a:prstGeom>
        </p:spPr>
      </p:pic>
      <p:sp>
        <p:nvSpPr>
          <p:cNvPr id="19" name="Text 14"/>
          <p:cNvSpPr/>
          <p:nvPr/>
        </p:nvSpPr>
        <p:spPr>
          <a:xfrm>
            <a:off x="880467" y="4351973"/>
            <a:ext cx="2117765" cy="2646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Gender Balance</a:t>
            </a:r>
            <a:endParaRPr lang="en-US" sz="1650" dirty="0"/>
          </a:p>
        </p:txBody>
      </p:sp>
      <p:sp>
        <p:nvSpPr>
          <p:cNvPr id="20" name="Text 15"/>
          <p:cNvSpPr/>
          <p:nvPr/>
        </p:nvSpPr>
        <p:spPr>
          <a:xfrm>
            <a:off x="880467" y="4730948"/>
            <a:ext cx="6126123" cy="609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Gender diversity is balanced with a small but visible non-conforming group—continue monitoring equity.</a:t>
            </a:r>
            <a:endParaRPr lang="en-US" sz="1500" dirty="0"/>
          </a:p>
        </p:txBody>
      </p:sp>
      <p:sp>
        <p:nvSpPr>
          <p:cNvPr id="21" name="Shape 16"/>
          <p:cNvSpPr/>
          <p:nvPr/>
        </p:nvSpPr>
        <p:spPr>
          <a:xfrm>
            <a:off x="7410450" y="3875484"/>
            <a:ext cx="6552843" cy="1678662"/>
          </a:xfrm>
          <a:prstGeom prst="roundRect">
            <a:avLst>
              <a:gd name="adj" fmla="val 6537"/>
            </a:avLst>
          </a:prstGeom>
          <a:solidFill>
            <a:srgbClr val="0B0C23">
              <a:alpha val="95000"/>
            </a:srgbClr>
          </a:solidFill>
          <a:ln/>
        </p:spPr>
      </p:sp>
      <p:sp>
        <p:nvSpPr>
          <p:cNvPr id="22" name="Shape 17"/>
          <p:cNvSpPr/>
          <p:nvPr/>
        </p:nvSpPr>
        <p:spPr>
          <a:xfrm>
            <a:off x="7410450" y="3852624"/>
            <a:ext cx="6552843" cy="91440"/>
          </a:xfrm>
          <a:prstGeom prst="roundRect">
            <a:avLst>
              <a:gd name="adj" fmla="val 87548"/>
            </a:avLst>
          </a:prstGeom>
          <a:solidFill>
            <a:srgbClr val="A95B95"/>
          </a:solidFill>
          <a:ln/>
        </p:spPr>
      </p:sp>
      <p:sp>
        <p:nvSpPr>
          <p:cNvPr id="23" name="Shape 18"/>
          <p:cNvSpPr/>
          <p:nvPr/>
        </p:nvSpPr>
        <p:spPr>
          <a:xfrm>
            <a:off x="10400943" y="3589615"/>
            <a:ext cx="571738" cy="571738"/>
          </a:xfrm>
          <a:prstGeom prst="roundRect">
            <a:avLst>
              <a:gd name="adj" fmla="val 159933"/>
            </a:avLst>
          </a:prstGeom>
          <a:solidFill>
            <a:srgbClr val="A95B95"/>
          </a:solidFill>
          <a:ln/>
        </p:spPr>
      </p:sp>
      <p:pic>
        <p:nvPicPr>
          <p:cNvPr id="24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572393" y="3761065"/>
            <a:ext cx="228719" cy="228719"/>
          </a:xfrm>
          <a:prstGeom prst="rect">
            <a:avLst/>
          </a:prstGeom>
        </p:spPr>
      </p:pic>
      <p:sp>
        <p:nvSpPr>
          <p:cNvPr id="25" name="Text 19"/>
          <p:cNvSpPr/>
          <p:nvPr/>
        </p:nvSpPr>
        <p:spPr>
          <a:xfrm>
            <a:off x="7623810" y="4351973"/>
            <a:ext cx="2117765" cy="2646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Hybrid Work Model</a:t>
            </a:r>
            <a:endParaRPr lang="en-US" sz="1650" dirty="0"/>
          </a:p>
        </p:txBody>
      </p:sp>
      <p:sp>
        <p:nvSpPr>
          <p:cNvPr id="26" name="Text 20"/>
          <p:cNvSpPr/>
          <p:nvPr/>
        </p:nvSpPr>
        <p:spPr>
          <a:xfrm>
            <a:off x="7623810" y="4730948"/>
            <a:ext cx="6126123" cy="609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Remote work adoption at 25% hints at a hybrid model, possibly role-dependent—opportunity to expand flexibility.</a:t>
            </a:r>
            <a:endParaRPr lang="en-US" sz="1500" dirty="0"/>
          </a:p>
        </p:txBody>
      </p:sp>
      <p:sp>
        <p:nvSpPr>
          <p:cNvPr id="27" name="Shape 21"/>
          <p:cNvSpPr/>
          <p:nvPr/>
        </p:nvSpPr>
        <p:spPr>
          <a:xfrm>
            <a:off x="667107" y="6030516"/>
            <a:ext cx="6552843" cy="1678662"/>
          </a:xfrm>
          <a:prstGeom prst="roundRect">
            <a:avLst>
              <a:gd name="adj" fmla="val 6537"/>
            </a:avLst>
          </a:prstGeom>
          <a:solidFill>
            <a:srgbClr val="0B0C23">
              <a:alpha val="95000"/>
            </a:srgbClr>
          </a:solidFill>
          <a:ln/>
        </p:spPr>
      </p:sp>
      <p:sp>
        <p:nvSpPr>
          <p:cNvPr id="28" name="Shape 22"/>
          <p:cNvSpPr/>
          <p:nvPr/>
        </p:nvSpPr>
        <p:spPr>
          <a:xfrm>
            <a:off x="667107" y="6007656"/>
            <a:ext cx="6552843" cy="91440"/>
          </a:xfrm>
          <a:prstGeom prst="roundRect">
            <a:avLst>
              <a:gd name="adj" fmla="val 87548"/>
            </a:avLst>
          </a:prstGeom>
          <a:solidFill>
            <a:srgbClr val="A95B95"/>
          </a:solidFill>
          <a:ln/>
        </p:spPr>
      </p:sp>
      <p:sp>
        <p:nvSpPr>
          <p:cNvPr id="29" name="Shape 23"/>
          <p:cNvSpPr/>
          <p:nvPr/>
        </p:nvSpPr>
        <p:spPr>
          <a:xfrm>
            <a:off x="3657600" y="5744647"/>
            <a:ext cx="571738" cy="571738"/>
          </a:xfrm>
          <a:prstGeom prst="roundRect">
            <a:avLst>
              <a:gd name="adj" fmla="val 159933"/>
            </a:avLst>
          </a:prstGeom>
          <a:solidFill>
            <a:srgbClr val="A95B95"/>
          </a:solidFill>
          <a:ln/>
        </p:spPr>
      </p:sp>
      <p:pic>
        <p:nvPicPr>
          <p:cNvPr id="30" name="Image 4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829050" y="5916097"/>
            <a:ext cx="228719" cy="228719"/>
          </a:xfrm>
          <a:prstGeom prst="rect">
            <a:avLst/>
          </a:prstGeom>
        </p:spPr>
      </p:pic>
      <p:sp>
        <p:nvSpPr>
          <p:cNvPr id="31" name="Text 24"/>
          <p:cNvSpPr/>
          <p:nvPr/>
        </p:nvSpPr>
        <p:spPr>
          <a:xfrm>
            <a:off x="880467" y="6507004"/>
            <a:ext cx="2117765" cy="2646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Racial Diversity</a:t>
            </a:r>
            <a:endParaRPr lang="en-US" sz="1650" dirty="0"/>
          </a:p>
        </p:txBody>
      </p:sp>
      <p:sp>
        <p:nvSpPr>
          <p:cNvPr id="32" name="Text 25"/>
          <p:cNvSpPr/>
          <p:nvPr/>
        </p:nvSpPr>
        <p:spPr>
          <a:xfrm>
            <a:off x="880467" y="6885980"/>
            <a:ext cx="6126123" cy="609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Racial diversity is present but skewed toward White and multiracial categories—opportunity for inclusive hiring initiatives.</a:t>
            </a:r>
            <a:endParaRPr lang="en-US" sz="1500" dirty="0"/>
          </a:p>
        </p:txBody>
      </p:sp>
      <p:sp>
        <p:nvSpPr>
          <p:cNvPr id="33" name="Shape 26"/>
          <p:cNvSpPr/>
          <p:nvPr/>
        </p:nvSpPr>
        <p:spPr>
          <a:xfrm>
            <a:off x="7410450" y="6030516"/>
            <a:ext cx="6552843" cy="1678662"/>
          </a:xfrm>
          <a:prstGeom prst="roundRect">
            <a:avLst>
              <a:gd name="adj" fmla="val 6537"/>
            </a:avLst>
          </a:prstGeom>
          <a:solidFill>
            <a:srgbClr val="0B0C23">
              <a:alpha val="95000"/>
            </a:srgbClr>
          </a:solidFill>
          <a:ln/>
        </p:spPr>
      </p:sp>
      <p:sp>
        <p:nvSpPr>
          <p:cNvPr id="34" name="Shape 27"/>
          <p:cNvSpPr/>
          <p:nvPr/>
        </p:nvSpPr>
        <p:spPr>
          <a:xfrm>
            <a:off x="7410450" y="6007656"/>
            <a:ext cx="6552843" cy="91440"/>
          </a:xfrm>
          <a:prstGeom prst="roundRect">
            <a:avLst>
              <a:gd name="adj" fmla="val 87548"/>
            </a:avLst>
          </a:prstGeom>
          <a:solidFill>
            <a:srgbClr val="A95B95"/>
          </a:solidFill>
          <a:ln/>
        </p:spPr>
      </p:sp>
      <p:sp>
        <p:nvSpPr>
          <p:cNvPr id="35" name="Shape 28"/>
          <p:cNvSpPr/>
          <p:nvPr/>
        </p:nvSpPr>
        <p:spPr>
          <a:xfrm>
            <a:off x="10400943" y="5744647"/>
            <a:ext cx="571738" cy="571738"/>
          </a:xfrm>
          <a:prstGeom prst="roundRect">
            <a:avLst>
              <a:gd name="adj" fmla="val 159933"/>
            </a:avLst>
          </a:prstGeom>
          <a:solidFill>
            <a:srgbClr val="A95B95"/>
          </a:solidFill>
          <a:ln/>
        </p:spPr>
      </p:sp>
      <p:pic>
        <p:nvPicPr>
          <p:cNvPr id="36" name="Image 5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572393" y="5916097"/>
            <a:ext cx="228719" cy="228719"/>
          </a:xfrm>
          <a:prstGeom prst="rect">
            <a:avLst/>
          </a:prstGeom>
        </p:spPr>
      </p:pic>
      <p:sp>
        <p:nvSpPr>
          <p:cNvPr id="37" name="Text 29"/>
          <p:cNvSpPr/>
          <p:nvPr/>
        </p:nvSpPr>
        <p:spPr>
          <a:xfrm>
            <a:off x="7623810" y="6507004"/>
            <a:ext cx="2117765" cy="2646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Career Pathways</a:t>
            </a:r>
            <a:endParaRPr lang="en-US" sz="1650" dirty="0"/>
          </a:p>
        </p:txBody>
      </p:sp>
      <p:sp>
        <p:nvSpPr>
          <p:cNvPr id="38" name="Text 30"/>
          <p:cNvSpPr/>
          <p:nvPr/>
        </p:nvSpPr>
        <p:spPr>
          <a:xfrm>
            <a:off x="7623810" y="6885980"/>
            <a:ext cx="6126123" cy="609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Strong entry-level and mid-tier roles present—career progression pathways should be monitored and enhanced.</a:t>
            </a:r>
            <a:endParaRPr lang="en-US" sz="1500" dirty="0"/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43C4211B-6A6E-2020-C9FC-38CF771B2EEB}"/>
              </a:ext>
            </a:extLst>
          </p:cNvPr>
          <p:cNvSpPr/>
          <p:nvPr/>
        </p:nvSpPr>
        <p:spPr>
          <a:xfrm>
            <a:off x="12835054" y="7732038"/>
            <a:ext cx="1795346" cy="406122"/>
          </a:xfrm>
          <a:prstGeom prst="roundRect">
            <a:avLst/>
          </a:prstGeom>
          <a:solidFill>
            <a:srgbClr val="0A0A23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525</Words>
  <Application>Microsoft Office PowerPoint</Application>
  <PresentationFormat>Custom</PresentationFormat>
  <Paragraphs>70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Prompt Medium</vt:lpstr>
      <vt:lpstr>Arial</vt:lpstr>
      <vt:lpstr>Mukta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Hemavathy Dhanasekar</cp:lastModifiedBy>
  <cp:revision>2</cp:revision>
  <dcterms:created xsi:type="dcterms:W3CDTF">2025-12-16T10:58:00Z</dcterms:created>
  <dcterms:modified xsi:type="dcterms:W3CDTF">2025-12-16T11:46:43Z</dcterms:modified>
</cp:coreProperties>
</file>